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28"/>
  </p:notesMasterIdLst>
  <p:handoutMasterIdLst>
    <p:handoutMasterId r:id="rId29"/>
  </p:handoutMasterIdLst>
  <p:sldIdLst>
    <p:sldId id="267" r:id="rId4"/>
    <p:sldId id="262" r:id="rId5"/>
    <p:sldId id="263" r:id="rId6"/>
    <p:sldId id="269" r:id="rId7"/>
    <p:sldId id="270" r:id="rId8"/>
    <p:sldId id="278" r:id="rId9"/>
    <p:sldId id="279" r:id="rId10"/>
    <p:sldId id="271" r:id="rId11"/>
    <p:sldId id="280" r:id="rId12"/>
    <p:sldId id="281" r:id="rId13"/>
    <p:sldId id="282" r:id="rId14"/>
    <p:sldId id="283" r:id="rId15"/>
    <p:sldId id="284" r:id="rId16"/>
    <p:sldId id="285" r:id="rId17"/>
    <p:sldId id="275" r:id="rId18"/>
    <p:sldId id="272" r:id="rId19"/>
    <p:sldId id="273" r:id="rId20"/>
    <p:sldId id="274" r:id="rId21"/>
    <p:sldId id="277" r:id="rId22"/>
    <p:sldId id="276" r:id="rId23"/>
    <p:sldId id="286" r:id="rId24"/>
    <p:sldId id="287" r:id="rId25"/>
    <p:sldId id="288" r:id="rId26"/>
    <p:sldId id="268" r:id="rId27"/>
  </p:sldIdLst>
  <p:sldSz cx="12192000" cy="6858000"/>
  <p:notesSz cx="6858000" cy="9144000"/>
  <p:embeddedFontLst>
    <p:embeddedFont>
      <p:font typeface="SamsungOne 800C" panose="020B0906030303020204" charset="0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SamsungOne 450C" panose="020B0506030303020204" charset="0"/>
      <p:regular r:id="rId3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1519EE-401D-44C0-8162-77D13C8A6F6C}" type="datetimeFigureOut">
              <a:rPr lang="ru-RU" smtClean="0"/>
              <a:t>29.05.2022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AD19EE-A7DA-41AA-936D-09762C9AB3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66480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29.05.2022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29.05.2022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=""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=""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=""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=""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=""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29.05.2022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=""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=""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=""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=""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=""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=""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=""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=""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=""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29.05.2022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=""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=""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=""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=""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=""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29.05.2022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=""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=""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=""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=""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=""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=""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=""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=""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=""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29.05.2022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=""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=""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=""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=""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=""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=""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29.05.2022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=""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29.05.2022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29.05.2022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29.05.2022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29.05.2022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Структура</a:t>
            </a:r>
            <a:endParaRPr lang="ru-RU" dirty="0"/>
          </a:p>
        </p:txBody>
      </p:sp>
      <p:grpSp>
        <p:nvGrpSpPr>
          <p:cNvPr id="8" name="Группа 7"/>
          <p:cNvGrpSpPr/>
          <p:nvPr/>
        </p:nvGrpSpPr>
        <p:grpSpPr>
          <a:xfrm>
            <a:off x="2517871" y="1080739"/>
            <a:ext cx="2352910" cy="5063731"/>
            <a:chOff x="2344877" y="1080739"/>
            <a:chExt cx="2352910" cy="5063731"/>
          </a:xfrm>
        </p:grpSpPr>
        <p:sp>
          <p:nvSpPr>
            <p:cNvPr id="11" name="Подзаголовок 2">
              <a:extLst>
                <a:ext uri="{FF2B5EF4-FFF2-40B4-BE49-F238E27FC236}">
                  <a16:creationId xmlns="" xmlns:a16="http://schemas.microsoft.com/office/drawing/2014/main" id="{9D124A35-A450-4D5D-9EE2-711DE86C0CCA}"/>
                </a:ext>
              </a:extLst>
            </p:cNvPr>
            <p:cNvSpPr txBox="1">
              <a:spLocks/>
            </p:cNvSpPr>
            <p:nvPr/>
          </p:nvSpPr>
          <p:spPr>
            <a:xfrm>
              <a:off x="2344877" y="1080739"/>
              <a:ext cx="2352910" cy="780907"/>
            </a:xfrm>
            <a:prstGeom prst="rect">
              <a:avLst/>
            </a:prstGeom>
          </p:spPr>
          <p:txBody>
            <a:bodyPr>
              <a:normAutofit fontScale="925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lnSpc>
                  <a:spcPct val="160000"/>
                </a:lnSpc>
                <a:buNone/>
              </a:pPr>
              <a:r>
                <a:rPr lang="en-US" dirty="0" err="1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TasksFragment</a:t>
              </a:r>
              <a:endParaRPr lang="ru-RU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7" name="Рисунок 6"/>
            <p:cNvPicPr>
              <a:picLocks noChangeAspect="1"/>
            </p:cNvPicPr>
            <p:nvPr/>
          </p:nvPicPr>
          <p:blipFill rotWithShape="1">
            <a:blip r:embed="rId2"/>
            <a:srcRect l="49392" t="23664" r="32567" b="17958"/>
            <a:stretch/>
          </p:blipFill>
          <p:spPr>
            <a:xfrm>
              <a:off x="2344877" y="1861646"/>
              <a:ext cx="2352910" cy="428282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0" name="Группа 9"/>
          <p:cNvGrpSpPr/>
          <p:nvPr/>
        </p:nvGrpSpPr>
        <p:grpSpPr>
          <a:xfrm>
            <a:off x="6300522" y="1080739"/>
            <a:ext cx="2390782" cy="5063732"/>
            <a:chOff x="6326639" y="1080739"/>
            <a:chExt cx="2390782" cy="5063732"/>
          </a:xfrm>
        </p:grpSpPr>
        <p:sp>
          <p:nvSpPr>
            <p:cNvPr id="14" name="Подзаголовок 2">
              <a:extLst>
                <a:ext uri="{FF2B5EF4-FFF2-40B4-BE49-F238E27FC236}">
                  <a16:creationId xmlns="" xmlns:a16="http://schemas.microsoft.com/office/drawing/2014/main" id="{9D124A35-A450-4D5D-9EE2-711DE86C0CCA}"/>
                </a:ext>
              </a:extLst>
            </p:cNvPr>
            <p:cNvSpPr txBox="1">
              <a:spLocks/>
            </p:cNvSpPr>
            <p:nvPr/>
          </p:nvSpPr>
          <p:spPr>
            <a:xfrm>
              <a:off x="6326639" y="1080739"/>
              <a:ext cx="2390782" cy="78090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lnSpc>
                  <a:spcPct val="160000"/>
                </a:lnSpc>
                <a:buNone/>
              </a:pPr>
              <a:r>
                <a:rPr lang="en-US" dirty="0" err="1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TasksAdapter</a:t>
              </a:r>
              <a:endParaRPr lang="ru-RU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9" name="Рисунок 8"/>
            <p:cNvPicPr>
              <a:picLocks noChangeAspect="1"/>
            </p:cNvPicPr>
            <p:nvPr/>
          </p:nvPicPr>
          <p:blipFill rotWithShape="1">
            <a:blip r:embed="rId3"/>
            <a:srcRect l="47230" t="20420" r="32365" b="14595"/>
            <a:stretch/>
          </p:blipFill>
          <p:spPr>
            <a:xfrm>
              <a:off x="6326639" y="1861647"/>
              <a:ext cx="2390782" cy="428282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562268967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29.05.2022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Структура</a:t>
            </a:r>
            <a:endParaRPr lang="ru-RU" dirty="0"/>
          </a:p>
        </p:txBody>
      </p:sp>
      <p:grpSp>
        <p:nvGrpSpPr>
          <p:cNvPr id="8" name="Группа 7"/>
          <p:cNvGrpSpPr/>
          <p:nvPr/>
        </p:nvGrpSpPr>
        <p:grpSpPr>
          <a:xfrm>
            <a:off x="4290353" y="1080740"/>
            <a:ext cx="2403476" cy="5080995"/>
            <a:chOff x="2428082" y="1063475"/>
            <a:chExt cx="2403476" cy="5080995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 rotWithShape="1">
            <a:blip r:embed="rId2"/>
            <a:srcRect l="49392" t="23729" r="32365" b="18012"/>
            <a:stretch/>
          </p:blipFill>
          <p:spPr>
            <a:xfrm>
              <a:off x="2428082" y="1827116"/>
              <a:ext cx="2403476" cy="431735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Подзаголовок 2">
              <a:extLst>
                <a:ext uri="{FF2B5EF4-FFF2-40B4-BE49-F238E27FC236}">
                  <a16:creationId xmlns="" xmlns:a16="http://schemas.microsoft.com/office/drawing/2014/main" id="{9D124A35-A450-4D5D-9EE2-711DE86C0CCA}"/>
                </a:ext>
              </a:extLst>
            </p:cNvPr>
            <p:cNvSpPr txBox="1">
              <a:spLocks/>
            </p:cNvSpPr>
            <p:nvPr/>
          </p:nvSpPr>
          <p:spPr>
            <a:xfrm>
              <a:off x="2428082" y="1063475"/>
              <a:ext cx="2403476" cy="780907"/>
            </a:xfrm>
            <a:prstGeom prst="rect">
              <a:avLst/>
            </a:prstGeom>
          </p:spPr>
          <p:txBody>
            <a:bodyPr>
              <a:normAutofit fontScale="850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lnSpc>
                  <a:spcPct val="160000"/>
                </a:lnSpc>
                <a:buNone/>
              </a:pPr>
              <a:r>
                <a:rPr lang="en-US" dirty="0" err="1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ProfileFragment</a:t>
              </a:r>
              <a:endParaRPr lang="ru-RU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3488057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29.05.2022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12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Структура</a:t>
            </a:r>
            <a:endParaRPr lang="ru-RU" dirty="0"/>
          </a:p>
        </p:txBody>
      </p:sp>
      <p:grpSp>
        <p:nvGrpSpPr>
          <p:cNvPr id="3" name="Группа 2"/>
          <p:cNvGrpSpPr/>
          <p:nvPr/>
        </p:nvGrpSpPr>
        <p:grpSpPr>
          <a:xfrm>
            <a:off x="2395483" y="1080740"/>
            <a:ext cx="2421709" cy="5080995"/>
            <a:chOff x="1744908" y="1080740"/>
            <a:chExt cx="2421709" cy="5080995"/>
          </a:xfrm>
        </p:grpSpPr>
        <p:pic>
          <p:nvPicPr>
            <p:cNvPr id="2" name="Рисунок 1"/>
            <p:cNvPicPr>
              <a:picLocks noChangeAspect="1"/>
            </p:cNvPicPr>
            <p:nvPr/>
          </p:nvPicPr>
          <p:blipFill rotWithShape="1">
            <a:blip r:embed="rId2"/>
            <a:srcRect l="49335" t="23731" r="32293" b="18043"/>
            <a:stretch/>
          </p:blipFill>
          <p:spPr>
            <a:xfrm>
              <a:off x="1744908" y="1844381"/>
              <a:ext cx="2421709" cy="431735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Подзаголовок 2">
              <a:extLst>
                <a:ext uri="{FF2B5EF4-FFF2-40B4-BE49-F238E27FC236}">
                  <a16:creationId xmlns="" xmlns:a16="http://schemas.microsoft.com/office/drawing/2014/main" id="{9D124A35-A450-4D5D-9EE2-711DE86C0CCA}"/>
                </a:ext>
              </a:extLst>
            </p:cNvPr>
            <p:cNvSpPr txBox="1">
              <a:spLocks/>
            </p:cNvSpPr>
            <p:nvPr/>
          </p:nvSpPr>
          <p:spPr>
            <a:xfrm>
              <a:off x="1744908" y="1080740"/>
              <a:ext cx="2421709" cy="780907"/>
            </a:xfrm>
            <a:prstGeom prst="rect">
              <a:avLst/>
            </a:prstGeom>
          </p:spPr>
          <p:txBody>
            <a:bodyPr>
              <a:normAutofit fontScale="850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lnSpc>
                  <a:spcPct val="160000"/>
                </a:lnSpc>
                <a:buNone/>
              </a:pPr>
              <a:r>
                <a:rPr lang="en-US" dirty="0" err="1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AddNewsActivity</a:t>
              </a:r>
              <a:endParaRPr lang="ru-RU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6" name="Группа 5"/>
          <p:cNvGrpSpPr/>
          <p:nvPr/>
        </p:nvGrpSpPr>
        <p:grpSpPr>
          <a:xfrm>
            <a:off x="6166019" y="1080740"/>
            <a:ext cx="2408630" cy="5080995"/>
            <a:chOff x="4482986" y="1080740"/>
            <a:chExt cx="2408630" cy="5080995"/>
          </a:xfrm>
        </p:grpSpPr>
        <p:pic>
          <p:nvPicPr>
            <p:cNvPr id="4" name="Рисунок 3"/>
            <p:cNvPicPr>
              <a:picLocks noChangeAspect="1"/>
            </p:cNvPicPr>
            <p:nvPr/>
          </p:nvPicPr>
          <p:blipFill rotWithShape="1">
            <a:blip r:embed="rId3"/>
            <a:srcRect l="49266" t="23731" r="32500" b="18166"/>
            <a:stretch/>
          </p:blipFill>
          <p:spPr>
            <a:xfrm>
              <a:off x="4482987" y="1844381"/>
              <a:ext cx="2408629" cy="431735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4" name="Подзаголовок 2">
              <a:extLst>
                <a:ext uri="{FF2B5EF4-FFF2-40B4-BE49-F238E27FC236}">
                  <a16:creationId xmlns="" xmlns:a16="http://schemas.microsoft.com/office/drawing/2014/main" id="{9D124A35-A450-4D5D-9EE2-711DE86C0CCA}"/>
                </a:ext>
              </a:extLst>
            </p:cNvPr>
            <p:cNvSpPr txBox="1">
              <a:spLocks/>
            </p:cNvSpPr>
            <p:nvPr/>
          </p:nvSpPr>
          <p:spPr>
            <a:xfrm>
              <a:off x="4482986" y="1080740"/>
              <a:ext cx="2408629" cy="780907"/>
            </a:xfrm>
            <a:prstGeom prst="rect">
              <a:avLst/>
            </a:prstGeom>
          </p:spPr>
          <p:txBody>
            <a:bodyPr>
              <a:normAutofit fontScale="925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lnSpc>
                  <a:spcPct val="160000"/>
                </a:lnSpc>
                <a:buNone/>
              </a:pPr>
              <a:r>
                <a:rPr lang="en-US" dirty="0" err="1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AddTaskActivity</a:t>
              </a:r>
              <a:endParaRPr lang="ru-RU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4109829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29.05.2022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Структура</a:t>
            </a:r>
            <a:endParaRPr lang="ru-RU" dirty="0"/>
          </a:p>
        </p:txBody>
      </p:sp>
      <p:grpSp>
        <p:nvGrpSpPr>
          <p:cNvPr id="8" name="Группа 7"/>
          <p:cNvGrpSpPr/>
          <p:nvPr/>
        </p:nvGrpSpPr>
        <p:grpSpPr>
          <a:xfrm>
            <a:off x="4474597" y="1080740"/>
            <a:ext cx="2407582" cy="5080995"/>
            <a:chOff x="2234737" y="1080740"/>
            <a:chExt cx="2407582" cy="5080995"/>
          </a:xfrm>
        </p:grpSpPr>
        <p:pic>
          <p:nvPicPr>
            <p:cNvPr id="7" name="Рисунок 6"/>
            <p:cNvPicPr>
              <a:picLocks noChangeAspect="1"/>
            </p:cNvPicPr>
            <p:nvPr/>
          </p:nvPicPr>
          <p:blipFill rotWithShape="1">
            <a:blip r:embed="rId2"/>
            <a:srcRect l="49335" t="23608" r="32362" b="18043"/>
            <a:stretch/>
          </p:blipFill>
          <p:spPr>
            <a:xfrm>
              <a:off x="2234737" y="1844381"/>
              <a:ext cx="2407581" cy="431735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Подзаголовок 2">
              <a:extLst>
                <a:ext uri="{FF2B5EF4-FFF2-40B4-BE49-F238E27FC236}">
                  <a16:creationId xmlns="" xmlns:a16="http://schemas.microsoft.com/office/drawing/2014/main" id="{9D124A35-A450-4D5D-9EE2-711DE86C0CCA}"/>
                </a:ext>
              </a:extLst>
            </p:cNvPr>
            <p:cNvSpPr txBox="1">
              <a:spLocks/>
            </p:cNvSpPr>
            <p:nvPr/>
          </p:nvSpPr>
          <p:spPr>
            <a:xfrm>
              <a:off x="2234737" y="1080740"/>
              <a:ext cx="2407582" cy="78090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lnSpc>
                  <a:spcPct val="160000"/>
                </a:lnSpc>
                <a:buNone/>
              </a:pPr>
              <a:r>
                <a:rPr lang="en-US" dirty="0" err="1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CheckActivity</a:t>
              </a:r>
              <a:endParaRPr lang="ru-RU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7949422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29.05.2022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14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Структура</a:t>
            </a:r>
            <a:endParaRPr lang="ru-RU" dirty="0"/>
          </a:p>
        </p:txBody>
      </p:sp>
      <p:grpSp>
        <p:nvGrpSpPr>
          <p:cNvPr id="11" name="Группа 10"/>
          <p:cNvGrpSpPr/>
          <p:nvPr/>
        </p:nvGrpSpPr>
        <p:grpSpPr>
          <a:xfrm>
            <a:off x="2234738" y="1080740"/>
            <a:ext cx="2434736" cy="5080995"/>
            <a:chOff x="6013916" y="1080740"/>
            <a:chExt cx="2434736" cy="5080995"/>
          </a:xfrm>
        </p:grpSpPr>
        <p:pic>
          <p:nvPicPr>
            <p:cNvPr id="10" name="Рисунок 9"/>
            <p:cNvPicPr>
              <a:picLocks noChangeAspect="1"/>
            </p:cNvPicPr>
            <p:nvPr/>
          </p:nvPicPr>
          <p:blipFill rotWithShape="1">
            <a:blip r:embed="rId2"/>
            <a:srcRect l="49266" t="23731" r="32225" b="17921"/>
            <a:stretch/>
          </p:blipFill>
          <p:spPr>
            <a:xfrm>
              <a:off x="6013917" y="1844381"/>
              <a:ext cx="2434735" cy="431735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6" name="Подзаголовок 2">
              <a:extLst>
                <a:ext uri="{FF2B5EF4-FFF2-40B4-BE49-F238E27FC236}">
                  <a16:creationId xmlns="" xmlns:a16="http://schemas.microsoft.com/office/drawing/2014/main" id="{9D124A35-A450-4D5D-9EE2-711DE86C0CCA}"/>
                </a:ext>
              </a:extLst>
            </p:cNvPr>
            <p:cNvSpPr txBox="1">
              <a:spLocks/>
            </p:cNvSpPr>
            <p:nvPr/>
          </p:nvSpPr>
          <p:spPr>
            <a:xfrm>
              <a:off x="6013916" y="1080740"/>
              <a:ext cx="2434736" cy="780907"/>
            </a:xfrm>
            <a:prstGeom prst="rect">
              <a:avLst/>
            </a:prstGeom>
          </p:spPr>
          <p:txBody>
            <a:bodyPr>
              <a:normAutofit fontScale="925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lnSpc>
                  <a:spcPct val="160000"/>
                </a:lnSpc>
                <a:buNone/>
              </a:pPr>
              <a:r>
                <a:rPr lang="en-US" dirty="0" err="1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CheckedActivity</a:t>
              </a:r>
              <a:endParaRPr lang="ru-RU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" name="Группа 2"/>
          <p:cNvGrpSpPr/>
          <p:nvPr/>
        </p:nvGrpSpPr>
        <p:grpSpPr>
          <a:xfrm>
            <a:off x="6177891" y="1175651"/>
            <a:ext cx="2434736" cy="4986084"/>
            <a:chOff x="7695362" y="1175651"/>
            <a:chExt cx="2434736" cy="4986084"/>
          </a:xfrm>
        </p:grpSpPr>
        <p:pic>
          <p:nvPicPr>
            <p:cNvPr id="2" name="Рисунок 1"/>
            <p:cNvPicPr>
              <a:picLocks noChangeAspect="1"/>
            </p:cNvPicPr>
            <p:nvPr/>
          </p:nvPicPr>
          <p:blipFill rotWithShape="1">
            <a:blip r:embed="rId3"/>
            <a:srcRect l="49334" t="23608" r="32225" b="18043"/>
            <a:stretch/>
          </p:blipFill>
          <p:spPr>
            <a:xfrm>
              <a:off x="7695362" y="1844381"/>
              <a:ext cx="2425683" cy="431735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4" name="Подзаголовок 2">
              <a:extLst>
                <a:ext uri="{FF2B5EF4-FFF2-40B4-BE49-F238E27FC236}">
                  <a16:creationId xmlns="" xmlns:a16="http://schemas.microsoft.com/office/drawing/2014/main" id="{9D124A35-A450-4D5D-9EE2-711DE86C0CCA}"/>
                </a:ext>
              </a:extLst>
            </p:cNvPr>
            <p:cNvSpPr txBox="1">
              <a:spLocks/>
            </p:cNvSpPr>
            <p:nvPr/>
          </p:nvSpPr>
          <p:spPr>
            <a:xfrm>
              <a:off x="7695362" y="1175651"/>
              <a:ext cx="2434736" cy="780907"/>
            </a:xfrm>
            <a:prstGeom prst="rect">
              <a:avLst/>
            </a:prstGeom>
          </p:spPr>
          <p:txBody>
            <a:bodyPr>
              <a:normAutofit fontScale="77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lnSpc>
                  <a:spcPct val="160000"/>
                </a:lnSpc>
                <a:buNone/>
              </a:pPr>
              <a:r>
                <a:rPr lang="en-US" dirty="0" err="1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DoneTasksAdapter</a:t>
              </a:r>
              <a:endParaRPr lang="ru-RU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4614578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29.05.2022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15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Структура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7770" t="20781" r="77231" b="54955"/>
          <a:stretch/>
        </p:blipFill>
        <p:spPr>
          <a:xfrm>
            <a:off x="863138" y="1340329"/>
            <a:ext cx="3949991" cy="3594135"/>
          </a:xfrm>
          <a:prstGeom prst="rect">
            <a:avLst/>
          </a:prstGeom>
        </p:spPr>
      </p:pic>
      <p:sp>
        <p:nvSpPr>
          <p:cNvPr id="7" name="Подзаголовок 2">
            <a:extLst>
              <a:ext uri="{FF2B5EF4-FFF2-40B4-BE49-F238E27FC236}">
                <a16:creationId xmlns=""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5294327" y="1080740"/>
            <a:ext cx="4826718" cy="251919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60000"/>
              </a:lnSpc>
              <a:buNone/>
            </a:pPr>
            <a:r>
              <a:rPr lang="ru-RU" dirty="0"/>
              <a:t>Р</a:t>
            </a:r>
            <a:r>
              <a:rPr lang="ru-RU" dirty="0" smtClean="0"/>
              <a:t>еализовано взаимодействие с </a:t>
            </a:r>
            <a:r>
              <a:rPr lang="en-US" dirty="0" err="1" smtClean="0"/>
              <a:t>DialogFragment</a:t>
            </a:r>
            <a:r>
              <a:rPr lang="en-US" dirty="0" smtClean="0"/>
              <a:t> </a:t>
            </a:r>
            <a:r>
              <a:rPr lang="ru-RU" dirty="0" smtClean="0"/>
              <a:t>для подтверждения выполнения некоторых действий.</a:t>
            </a:r>
            <a:endParaRPr lang="ru-RU" dirty="0" smtClean="0"/>
          </a:p>
        </p:txBody>
      </p:sp>
      <p:pic>
        <p:nvPicPr>
          <p:cNvPr id="1026" name="Picture 2" descr="https://sun9-west.userapi.com/sun9-8/s/v1/ig2/Z-w0sHJDxoCqmSjoxHlDB-ZQ6fUruGjVgyafYyytHvYzc5WUhIaf8FgxHGJVEXKjUrhArRK8BeZv93dHx36wjDfz.jpg?size=720x434&amp;quality=95&amp;type=albu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1" t="12056" r="7373" b="11421"/>
          <a:stretch/>
        </p:blipFill>
        <p:spPr bwMode="auto">
          <a:xfrm>
            <a:off x="6021277" y="3883501"/>
            <a:ext cx="4099768" cy="2214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511812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29.05.2022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16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Структура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7703" t="17298" r="83581" b="67807"/>
          <a:stretch/>
        </p:blipFill>
        <p:spPr>
          <a:xfrm>
            <a:off x="863138" y="1902940"/>
            <a:ext cx="3736520" cy="3591698"/>
          </a:xfrm>
          <a:prstGeom prst="rect">
            <a:avLst/>
          </a:prstGeom>
        </p:spPr>
      </p:pic>
      <p:sp>
        <p:nvSpPr>
          <p:cNvPr id="6" name="Подзаголовок 2">
            <a:extLst>
              <a:ext uri="{FF2B5EF4-FFF2-40B4-BE49-F238E27FC236}">
                <a16:creationId xmlns=""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5379963" y="1359243"/>
            <a:ext cx="4826718" cy="467909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60000"/>
              </a:lnSpc>
              <a:buNone/>
            </a:pPr>
            <a:r>
              <a:rPr lang="ru-RU" dirty="0" smtClean="0"/>
              <a:t>Для взаимодействия с базой данных созданы классы, представляющие записи. </a:t>
            </a:r>
            <a:r>
              <a:rPr lang="ru-RU" dirty="0" smtClean="0"/>
              <a:t>Объекты класса </a:t>
            </a:r>
            <a:r>
              <a:rPr lang="en-US" dirty="0" smtClean="0"/>
              <a:t>Admin</a:t>
            </a:r>
            <a:r>
              <a:rPr lang="ru-RU" dirty="0" smtClean="0"/>
              <a:t>, как и объекты класса </a:t>
            </a:r>
            <a:r>
              <a:rPr lang="en-US" dirty="0" smtClean="0"/>
              <a:t>User</a:t>
            </a:r>
            <a:r>
              <a:rPr lang="ru-RU" dirty="0" smtClean="0"/>
              <a:t>, наследуются от абстрактного класса </a:t>
            </a:r>
            <a:r>
              <a:rPr lang="en-US" dirty="0" smtClean="0"/>
              <a:t>Person</a:t>
            </a:r>
            <a:r>
              <a:rPr lang="ru-RU" dirty="0" smtClean="0"/>
              <a:t>, так как идентичны по структуре.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56642680"/>
      </p:ext>
    </p:extLst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29.05.2022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17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Структура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8244" t="18739" r="81824" b="69370"/>
          <a:stretch/>
        </p:blipFill>
        <p:spPr>
          <a:xfrm>
            <a:off x="863138" y="2108886"/>
            <a:ext cx="3694042" cy="2487828"/>
          </a:xfrm>
          <a:prstGeom prst="rect">
            <a:avLst/>
          </a:prstGeom>
        </p:spPr>
      </p:pic>
      <p:sp>
        <p:nvSpPr>
          <p:cNvPr id="6" name="Подзаголовок 2">
            <a:extLst>
              <a:ext uri="{FF2B5EF4-FFF2-40B4-BE49-F238E27FC236}">
                <a16:creationId xmlns=""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5404676" y="2265405"/>
            <a:ext cx="4826718" cy="21747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60000"/>
              </a:lnSpc>
              <a:buNone/>
            </a:pPr>
            <a:r>
              <a:rPr lang="ru-RU" dirty="0" smtClean="0"/>
              <a:t>В качестве базы данных используются локальные классы-</a:t>
            </a:r>
            <a:r>
              <a:rPr lang="ru-RU" dirty="0" err="1" smtClean="0"/>
              <a:t>репозитории</a:t>
            </a:r>
            <a:r>
              <a:rPr lang="ru-RU" dirty="0" smtClean="0"/>
              <a:t>.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146740727"/>
      </p:ext>
    </p:extLst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29.05.2022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18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Структура</a:t>
            </a:r>
            <a:endParaRPr lang="ru-RU" dirty="0"/>
          </a:p>
        </p:txBody>
      </p:sp>
      <p:grpSp>
        <p:nvGrpSpPr>
          <p:cNvPr id="3" name="Группа 2"/>
          <p:cNvGrpSpPr/>
          <p:nvPr/>
        </p:nvGrpSpPr>
        <p:grpSpPr>
          <a:xfrm>
            <a:off x="863138" y="1512504"/>
            <a:ext cx="3338159" cy="4649399"/>
            <a:chOff x="1178010" y="1219200"/>
            <a:chExt cx="3106841" cy="4437019"/>
          </a:xfrm>
        </p:grpSpPr>
        <p:pic>
          <p:nvPicPr>
            <p:cNvPr id="2" name="Рисунок 1"/>
            <p:cNvPicPr>
              <a:picLocks noChangeAspect="1"/>
            </p:cNvPicPr>
            <p:nvPr/>
          </p:nvPicPr>
          <p:blipFill rotWithShape="1">
            <a:blip r:embed="rId2"/>
            <a:srcRect l="5202" t="7568" r="79190" b="79046"/>
            <a:stretch/>
          </p:blipFill>
          <p:spPr>
            <a:xfrm>
              <a:off x="1178010" y="1219200"/>
              <a:ext cx="3106841" cy="1498834"/>
            </a:xfrm>
            <a:prstGeom prst="rect">
              <a:avLst/>
            </a:prstGeom>
          </p:spPr>
        </p:pic>
        <p:pic>
          <p:nvPicPr>
            <p:cNvPr id="6" name="Рисунок 5"/>
            <p:cNvPicPr>
              <a:picLocks noChangeAspect="1"/>
            </p:cNvPicPr>
            <p:nvPr/>
          </p:nvPicPr>
          <p:blipFill rotWithShape="1">
            <a:blip r:embed="rId2"/>
            <a:srcRect l="5202" t="22527" r="79190" b="51231"/>
            <a:stretch/>
          </p:blipFill>
          <p:spPr>
            <a:xfrm>
              <a:off x="1178010" y="2718034"/>
              <a:ext cx="3106841" cy="2938185"/>
            </a:xfrm>
            <a:prstGeom prst="rect">
              <a:avLst/>
            </a:prstGeom>
          </p:spPr>
        </p:pic>
      </p:grpSp>
      <p:sp>
        <p:nvSpPr>
          <p:cNvPr id="8" name="Подзаголовок 2">
            <a:extLst>
              <a:ext uri="{FF2B5EF4-FFF2-40B4-BE49-F238E27FC236}">
                <a16:creationId xmlns=""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5294327" y="1512504"/>
            <a:ext cx="4826718" cy="4649399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60000"/>
              </a:lnSpc>
              <a:buNone/>
            </a:pPr>
            <a:r>
              <a:rPr lang="ru-RU" dirty="0" smtClean="0"/>
              <a:t>В папке </a:t>
            </a:r>
            <a:r>
              <a:rPr lang="en-US" dirty="0" err="1" smtClean="0"/>
              <a:t>drawable</a:t>
            </a:r>
            <a:r>
              <a:rPr lang="en-US" dirty="0" smtClean="0"/>
              <a:t> </a:t>
            </a:r>
            <a:r>
              <a:rPr lang="ru-RU" dirty="0" smtClean="0"/>
              <a:t>сохранены некоторые иконки для кнопок, в </a:t>
            </a:r>
            <a:r>
              <a:rPr lang="en-US" dirty="0" smtClean="0"/>
              <a:t>layout</a:t>
            </a:r>
            <a:r>
              <a:rPr lang="ru-RU" dirty="0" smtClean="0"/>
              <a:t> разметки активностей, фрагментов и адаптеров для списков. Используемые строковые константы занесены в файл </a:t>
            </a:r>
            <a:r>
              <a:rPr lang="en-US" dirty="0" smtClean="0"/>
              <a:t>string.xml</a:t>
            </a:r>
            <a:r>
              <a:rPr lang="ru-RU" dirty="0" smtClean="0"/>
              <a:t>.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659188827"/>
      </p:ext>
    </p:extLst>
  </p:cSld>
  <p:clrMapOvr>
    <a:masterClrMapping/>
  </p:clrMapOvr>
  <p:transition spd="slow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29.05.2022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19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Структура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29045" t="4805" r="35744" b="29610"/>
          <a:stretch/>
        </p:blipFill>
        <p:spPr>
          <a:xfrm>
            <a:off x="863138" y="1210964"/>
            <a:ext cx="4426701" cy="4637902"/>
          </a:xfrm>
          <a:prstGeom prst="rect">
            <a:avLst/>
          </a:prstGeom>
        </p:spPr>
      </p:pic>
      <p:sp>
        <p:nvSpPr>
          <p:cNvPr id="7" name="Подзаголовок 2">
            <a:extLst>
              <a:ext uri="{FF2B5EF4-FFF2-40B4-BE49-F238E27FC236}">
                <a16:creationId xmlns=""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5722695" y="1705235"/>
            <a:ext cx="4826718" cy="364935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60000"/>
              </a:lnSpc>
              <a:buNone/>
            </a:pPr>
            <a:r>
              <a:rPr lang="ru-RU" dirty="0" smtClean="0"/>
              <a:t>В </a:t>
            </a:r>
            <a:r>
              <a:rPr lang="ru-RU" dirty="0" smtClean="0"/>
              <a:t>файле </a:t>
            </a:r>
            <a:r>
              <a:rPr lang="en-US" dirty="0" smtClean="0"/>
              <a:t>AndroidManifest.xml</a:t>
            </a:r>
            <a:r>
              <a:rPr lang="ru-RU" dirty="0" smtClean="0"/>
              <a:t> прописаны все активности. Для </a:t>
            </a:r>
            <a:r>
              <a:rPr lang="en-US" dirty="0" err="1" smtClean="0"/>
              <a:t>EnterActivity</a:t>
            </a:r>
            <a:r>
              <a:rPr lang="en-US" dirty="0" smtClean="0"/>
              <a:t>  </a:t>
            </a:r>
            <a:r>
              <a:rPr lang="ru-RU" dirty="0" smtClean="0"/>
              <a:t>прописано создание ярлыка для рабочего стола.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88419741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EcoTravel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Итоговый проект для «</a:t>
            </a:r>
            <a:r>
              <a:rPr lang="en-US" dirty="0" smtClean="0"/>
              <a:t>IT School Samsung</a:t>
            </a:r>
            <a:r>
              <a:rPr lang="ru-RU" dirty="0" smtClean="0"/>
              <a:t>»</a:t>
            </a:r>
            <a:endParaRPr lang="en-US" dirty="0" smtClean="0"/>
          </a:p>
          <a:p>
            <a:r>
              <a:rPr lang="ru-RU" dirty="0" smtClean="0"/>
              <a:t>Выполнила Колупаева Ариадна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29.05.2022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018" y="208537"/>
            <a:ext cx="1935964" cy="131829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29.05.2022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20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Принцип работы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338" y="1418248"/>
            <a:ext cx="4983377" cy="442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28678"/>
      </p:ext>
    </p:extLst>
  </p:cSld>
  <p:clrMapOvr>
    <a:masterClrMapping/>
  </p:clrMapOvr>
  <p:transition spd="slow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29.05.2022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21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Основные классы</a:t>
            </a:r>
            <a:endParaRPr lang="ru-RU" dirty="0"/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 rotWithShape="1">
          <a:blip r:embed="rId2"/>
          <a:srcRect l="33379" t="31471" r="42230" b="30691"/>
          <a:stretch/>
        </p:blipFill>
        <p:spPr>
          <a:xfrm>
            <a:off x="2018270" y="1762895"/>
            <a:ext cx="4361661" cy="3805881"/>
          </a:xfrm>
          <a:prstGeom prst="rect">
            <a:avLst/>
          </a:prstGeom>
        </p:spPr>
      </p:pic>
      <p:grpSp>
        <p:nvGrpSpPr>
          <p:cNvPr id="31" name="Группа 30"/>
          <p:cNvGrpSpPr/>
          <p:nvPr/>
        </p:nvGrpSpPr>
        <p:grpSpPr>
          <a:xfrm>
            <a:off x="6623726" y="1410185"/>
            <a:ext cx="2945383" cy="4290397"/>
            <a:chOff x="7061755" y="1721706"/>
            <a:chExt cx="2945383" cy="4290397"/>
          </a:xfrm>
        </p:grpSpPr>
        <p:pic>
          <p:nvPicPr>
            <p:cNvPr id="29" name="Рисунок 28"/>
            <p:cNvPicPr>
              <a:picLocks noChangeAspect="1"/>
            </p:cNvPicPr>
            <p:nvPr/>
          </p:nvPicPr>
          <p:blipFill rotWithShape="1">
            <a:blip r:embed="rId3"/>
            <a:srcRect l="37094" t="32553" r="45473" b="36937"/>
            <a:stretch/>
          </p:blipFill>
          <p:spPr>
            <a:xfrm>
              <a:off x="7061755" y="3112384"/>
              <a:ext cx="2945383" cy="2899719"/>
            </a:xfrm>
            <a:prstGeom prst="rect">
              <a:avLst/>
            </a:prstGeom>
          </p:spPr>
        </p:pic>
        <p:pic>
          <p:nvPicPr>
            <p:cNvPr id="30" name="Рисунок 29"/>
            <p:cNvPicPr>
              <a:picLocks noChangeAspect="1"/>
            </p:cNvPicPr>
            <p:nvPr/>
          </p:nvPicPr>
          <p:blipFill rotWithShape="1">
            <a:blip r:embed="rId4"/>
            <a:srcRect l="36892" t="33273" r="45540" b="50630"/>
            <a:stretch/>
          </p:blipFill>
          <p:spPr>
            <a:xfrm>
              <a:off x="7061755" y="1721706"/>
              <a:ext cx="2940082" cy="15152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7376921"/>
      </p:ext>
    </p:extLst>
  </p:cSld>
  <p:clrMapOvr>
    <a:masterClrMapping/>
  </p:clrMapOvr>
  <p:transition spd="slow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29.05.2022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22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Основные классы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37905" t="26787" r="42163" b="31171"/>
          <a:stretch/>
        </p:blipFill>
        <p:spPr>
          <a:xfrm>
            <a:off x="1025983" y="1698082"/>
            <a:ext cx="3426940" cy="406586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36082" t="22703" r="42905" b="36696"/>
          <a:stretch/>
        </p:blipFill>
        <p:spPr>
          <a:xfrm>
            <a:off x="7331674" y="1698082"/>
            <a:ext cx="3741071" cy="406586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l="36756" t="32673" r="43987" b="47507"/>
          <a:stretch/>
        </p:blipFill>
        <p:spPr>
          <a:xfrm>
            <a:off x="4209536" y="2738789"/>
            <a:ext cx="3427684" cy="198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192979"/>
      </p:ext>
    </p:extLst>
  </p:cSld>
  <p:clrMapOvr>
    <a:masterClrMapping/>
  </p:clrMapOvr>
  <p:transition spd="slow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29.05.2022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23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Перспективы</a:t>
            </a:r>
            <a:endParaRPr lang="ru-RU" dirty="0"/>
          </a:p>
        </p:txBody>
      </p:sp>
      <p:sp>
        <p:nvSpPr>
          <p:cNvPr id="8" name="Подзаголовок 2">
            <a:extLst>
              <a:ext uri="{FF2B5EF4-FFF2-40B4-BE49-F238E27FC236}">
                <a16:creationId xmlns=""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1176175" y="1226710"/>
            <a:ext cx="9623629" cy="4844575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60000"/>
              </a:lnSpc>
            </a:pPr>
            <a:r>
              <a:rPr lang="ru-RU" dirty="0" smtClean="0"/>
              <a:t>Отправить проект на конкурс социальных проектов.</a:t>
            </a:r>
          </a:p>
          <a:p>
            <a:pPr algn="just">
              <a:lnSpc>
                <a:spcPct val="160000"/>
              </a:lnSpc>
            </a:pPr>
            <a:r>
              <a:rPr lang="ru-RU" dirty="0" smtClean="0"/>
              <a:t>Сделать качественный дизайн, для чего нужно научиться это делать.</a:t>
            </a:r>
          </a:p>
          <a:p>
            <a:pPr algn="just">
              <a:lnSpc>
                <a:spcPct val="160000"/>
              </a:lnSpc>
            </a:pPr>
            <a:r>
              <a:rPr lang="ru-RU" dirty="0" smtClean="0"/>
              <a:t>Добавить функцию комментирования записей, функцию чата для руководства, функцию поиска компании по выполнению заданий, функцию редактирования профиля.</a:t>
            </a:r>
          </a:p>
          <a:p>
            <a:pPr algn="just">
              <a:lnSpc>
                <a:spcPct val="160000"/>
              </a:lnSpc>
            </a:pPr>
            <a:r>
              <a:rPr lang="ru-RU" dirty="0" smtClean="0"/>
              <a:t>Научиться управлять взаимодействием </a:t>
            </a:r>
            <a:r>
              <a:rPr lang="en-US" dirty="0" smtClean="0"/>
              <a:t>Android </a:t>
            </a:r>
            <a:r>
              <a:rPr lang="ru-RU" dirty="0" smtClean="0"/>
              <a:t>приложения и </a:t>
            </a:r>
            <a:r>
              <a:rPr lang="en-US" dirty="0" smtClean="0"/>
              <a:t>P</a:t>
            </a:r>
            <a:r>
              <a:rPr lang="en-US" dirty="0" smtClean="0"/>
              <a:t>ostgreSQL</a:t>
            </a:r>
            <a:r>
              <a:rPr lang="ru-RU" dirty="0" smtClean="0"/>
              <a:t>, создать полноценную базу данных для приложения.</a:t>
            </a:r>
          </a:p>
          <a:p>
            <a:pPr algn="just">
              <a:lnSpc>
                <a:spcPct val="160000"/>
              </a:lnSpc>
            </a:pPr>
            <a:r>
              <a:rPr lang="ru-RU" dirty="0" smtClean="0"/>
              <a:t>Освоить технологию клиент-серверных приложений, перевести базу данных на </a:t>
            </a:r>
            <a:r>
              <a:rPr lang="en-US" dirty="0" smtClean="0"/>
              <a:t>localhost</a:t>
            </a:r>
            <a:r>
              <a:rPr lang="ru-RU" dirty="0" smtClean="0"/>
              <a:t>.</a:t>
            </a:r>
          </a:p>
          <a:p>
            <a:pPr algn="just">
              <a:lnSpc>
                <a:spcPct val="160000"/>
              </a:lnSpc>
            </a:pPr>
            <a:r>
              <a:rPr lang="ru-RU" dirty="0" smtClean="0"/>
              <a:t>Если благодаря конкурсу социальных проектов, этот получит финансирование, то приобрести сервер, набрать команду и массово развернуть приложение.</a:t>
            </a:r>
          </a:p>
        </p:txBody>
      </p:sp>
    </p:spTree>
    <p:extLst>
      <p:ext uri="{BB962C8B-B14F-4D97-AF65-F5344CB8AC3E}">
        <p14:creationId xmlns:p14="http://schemas.microsoft.com/office/powerpoint/2010/main" val="1915407829"/>
      </p:ext>
    </p:extLst>
  </p:cSld>
  <p:clrMapOvr>
    <a:masterClrMapping/>
  </p:clrMapOvr>
  <p:transition spd="slow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=""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29.05.2022</a:t>
            </a:fld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Основная информация</a:t>
            </a:r>
            <a:endParaRPr lang="ru-RU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=""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863138" y="1408669"/>
            <a:ext cx="9144000" cy="467909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60000"/>
              </a:lnSpc>
            </a:pPr>
            <a:r>
              <a:rPr lang="ru-RU" dirty="0" smtClean="0"/>
              <a:t>Социальный проект с направлением экологии</a:t>
            </a:r>
          </a:p>
          <a:p>
            <a:pPr algn="just">
              <a:lnSpc>
                <a:spcPct val="160000"/>
              </a:lnSpc>
            </a:pPr>
            <a:r>
              <a:rPr lang="ru-RU" dirty="0" smtClean="0"/>
              <a:t>Проблема: загрязнение территорий, безалаберное отношение к природе.</a:t>
            </a:r>
          </a:p>
          <a:p>
            <a:pPr algn="just">
              <a:lnSpc>
                <a:spcPct val="160000"/>
              </a:lnSpc>
            </a:pPr>
            <a:r>
              <a:rPr lang="ru-RU" dirty="0" smtClean="0"/>
              <a:t>Идея: сетевое приложение (в проекте представлена локальная реализация), в котором модераторы будут опубликовывать точки, требующие уборки, а заинтересованные пользователи будут приезжать по указанному адресу, убирать и присылать фотоотчет. Модераторы отследят выполнение задания и начислят баллы.</a:t>
            </a:r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29.05.2022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Демонстрация работы приложения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1388526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29.05.2022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Структура</a:t>
            </a:r>
            <a:endParaRPr lang="ru-RU" dirty="0"/>
          </a:p>
        </p:txBody>
      </p:sp>
      <p:sp>
        <p:nvSpPr>
          <p:cNvPr id="8" name="Подзаголовок 2">
            <a:extLst>
              <a:ext uri="{FF2B5EF4-FFF2-40B4-BE49-F238E27FC236}">
                <a16:creationId xmlns=""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5660050" y="2810790"/>
            <a:ext cx="4826718" cy="173165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60000"/>
              </a:lnSpc>
              <a:buNone/>
            </a:pPr>
            <a:r>
              <a:rPr lang="ru-RU" dirty="0" smtClean="0"/>
              <a:t>Приложение </a:t>
            </a:r>
            <a:r>
              <a:rPr lang="ru-RU" dirty="0" smtClean="0"/>
              <a:t>состоит из 7 классов активностей</a:t>
            </a:r>
            <a:endParaRPr lang="ru-RU" dirty="0" smtClean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l="3784" t="7568" r="82365" b="63843"/>
          <a:stretch/>
        </p:blipFill>
        <p:spPr>
          <a:xfrm>
            <a:off x="863138" y="1337071"/>
            <a:ext cx="4030314" cy="467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321854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29.05.2022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Структура</a:t>
            </a:r>
            <a:endParaRPr lang="ru-RU" dirty="0"/>
          </a:p>
        </p:txBody>
      </p:sp>
      <p:grpSp>
        <p:nvGrpSpPr>
          <p:cNvPr id="2" name="Группа 1"/>
          <p:cNvGrpSpPr/>
          <p:nvPr/>
        </p:nvGrpSpPr>
        <p:grpSpPr>
          <a:xfrm>
            <a:off x="2611825" y="936267"/>
            <a:ext cx="2408444" cy="5098261"/>
            <a:chOff x="1334530" y="837413"/>
            <a:chExt cx="2408444" cy="5098261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 rotWithShape="1">
            <a:blip r:embed="rId2"/>
            <a:srcRect l="49392" t="23904" r="32365" b="17958"/>
            <a:stretch/>
          </p:blipFill>
          <p:spPr>
            <a:xfrm>
              <a:off x="1334530" y="1618320"/>
              <a:ext cx="2408444" cy="431735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Подзаголовок 2">
              <a:extLst>
                <a:ext uri="{FF2B5EF4-FFF2-40B4-BE49-F238E27FC236}">
                  <a16:creationId xmlns="" xmlns:a16="http://schemas.microsoft.com/office/drawing/2014/main" id="{9D124A35-A450-4D5D-9EE2-711DE86C0CCA}"/>
                </a:ext>
              </a:extLst>
            </p:cNvPr>
            <p:cNvSpPr txBox="1">
              <a:spLocks/>
            </p:cNvSpPr>
            <p:nvPr/>
          </p:nvSpPr>
          <p:spPr>
            <a:xfrm>
              <a:off x="1455804" y="837413"/>
              <a:ext cx="2165896" cy="78090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lnSpc>
                  <a:spcPct val="160000"/>
                </a:lnSpc>
                <a:buNone/>
              </a:pPr>
              <a:r>
                <a:rPr lang="en-US" dirty="0" err="1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EnterActivity</a:t>
              </a:r>
              <a:endParaRPr lang="ru-RU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4" name="Группа 3"/>
          <p:cNvGrpSpPr/>
          <p:nvPr/>
        </p:nvGrpSpPr>
        <p:grpSpPr>
          <a:xfrm>
            <a:off x="6576468" y="936266"/>
            <a:ext cx="2403476" cy="5098262"/>
            <a:chOff x="4379982" y="936266"/>
            <a:chExt cx="2403476" cy="5098262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 rotWithShape="1">
            <a:blip r:embed="rId3"/>
            <a:srcRect l="49324" t="23784" r="32433" b="17958"/>
            <a:stretch/>
          </p:blipFill>
          <p:spPr>
            <a:xfrm>
              <a:off x="4379982" y="1717174"/>
              <a:ext cx="2403476" cy="431735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Подзаголовок 2">
              <a:extLst>
                <a:ext uri="{FF2B5EF4-FFF2-40B4-BE49-F238E27FC236}">
                  <a16:creationId xmlns="" xmlns:a16="http://schemas.microsoft.com/office/drawing/2014/main" id="{9D124A35-A450-4D5D-9EE2-711DE86C0CCA}"/>
                </a:ext>
              </a:extLst>
            </p:cNvPr>
            <p:cNvSpPr txBox="1">
              <a:spLocks/>
            </p:cNvSpPr>
            <p:nvPr/>
          </p:nvSpPr>
          <p:spPr>
            <a:xfrm>
              <a:off x="4379982" y="936266"/>
              <a:ext cx="2403475" cy="780907"/>
            </a:xfrm>
            <a:prstGeom prst="rect">
              <a:avLst/>
            </a:prstGeom>
          </p:spPr>
          <p:txBody>
            <a:bodyPr>
              <a:normAutofit fontScale="925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lnSpc>
                  <a:spcPct val="160000"/>
                </a:lnSpc>
                <a:buNone/>
              </a:pPr>
              <a:r>
                <a:rPr lang="en-US" dirty="0" err="1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RegisterActivity</a:t>
              </a:r>
              <a:endParaRPr lang="ru-RU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4901204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29.05.2022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Структура</a:t>
            </a:r>
            <a:endParaRPr lang="ru-RU" dirty="0"/>
          </a:p>
        </p:txBody>
      </p:sp>
      <p:grpSp>
        <p:nvGrpSpPr>
          <p:cNvPr id="10" name="Группа 9"/>
          <p:cNvGrpSpPr/>
          <p:nvPr/>
        </p:nvGrpSpPr>
        <p:grpSpPr>
          <a:xfrm>
            <a:off x="2065507" y="1080740"/>
            <a:ext cx="2423761" cy="5098261"/>
            <a:chOff x="2691582" y="936267"/>
            <a:chExt cx="2423761" cy="5098261"/>
          </a:xfrm>
        </p:grpSpPr>
        <p:sp>
          <p:nvSpPr>
            <p:cNvPr id="7" name="Подзаголовок 2">
              <a:extLst>
                <a:ext uri="{FF2B5EF4-FFF2-40B4-BE49-F238E27FC236}">
                  <a16:creationId xmlns="" xmlns:a16="http://schemas.microsoft.com/office/drawing/2014/main" id="{9D124A35-A450-4D5D-9EE2-711DE86C0CCA}"/>
                </a:ext>
              </a:extLst>
            </p:cNvPr>
            <p:cNvSpPr txBox="1">
              <a:spLocks/>
            </p:cNvSpPr>
            <p:nvPr/>
          </p:nvSpPr>
          <p:spPr>
            <a:xfrm>
              <a:off x="2691582" y="936267"/>
              <a:ext cx="2423761" cy="78090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lnSpc>
                  <a:spcPct val="160000"/>
                </a:lnSpc>
                <a:buNone/>
              </a:pPr>
              <a:r>
                <a:rPr lang="en-US" dirty="0" err="1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MainActivity</a:t>
              </a:r>
              <a:endParaRPr lang="ru-RU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pic>
          <p:nvPicPr>
            <p:cNvPr id="8" name="Рисунок 7"/>
            <p:cNvPicPr>
              <a:picLocks noChangeAspect="1"/>
            </p:cNvPicPr>
            <p:nvPr/>
          </p:nvPicPr>
          <p:blipFill rotWithShape="1">
            <a:blip r:embed="rId2"/>
            <a:srcRect l="49324" t="23904" r="32230" b="17958"/>
            <a:stretch/>
          </p:blipFill>
          <p:spPr>
            <a:xfrm>
              <a:off x="2691582" y="1737457"/>
              <a:ext cx="2423761" cy="429707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5" name="Подзаголовок 2">
            <a:extLst>
              <a:ext uri="{FF2B5EF4-FFF2-40B4-BE49-F238E27FC236}">
                <a16:creationId xmlns=""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5294327" y="2823953"/>
            <a:ext cx="4826718" cy="18141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60000"/>
              </a:lnSpc>
              <a:buNone/>
            </a:pPr>
            <a:r>
              <a:rPr lang="ru-RU" dirty="0" smtClean="0"/>
              <a:t>Одна из активностей </a:t>
            </a:r>
            <a:r>
              <a:rPr lang="ru-RU" dirty="0"/>
              <a:t>– </a:t>
            </a:r>
            <a:r>
              <a:rPr lang="en-US" dirty="0" err="1" smtClean="0"/>
              <a:t>TabbedActivity</a:t>
            </a:r>
            <a:r>
              <a:rPr lang="en-US" dirty="0" smtClean="0"/>
              <a:t>.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149879306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29.05.2022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Структура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7770" t="20781" r="77231" b="54955"/>
          <a:stretch/>
        </p:blipFill>
        <p:spPr>
          <a:xfrm>
            <a:off x="863138" y="1776935"/>
            <a:ext cx="3949991" cy="3594135"/>
          </a:xfrm>
          <a:prstGeom prst="rect">
            <a:avLst/>
          </a:prstGeom>
        </p:spPr>
      </p:pic>
      <p:sp>
        <p:nvSpPr>
          <p:cNvPr id="9" name="Подзаголовок 2">
            <a:extLst>
              <a:ext uri="{FF2B5EF4-FFF2-40B4-BE49-F238E27FC236}">
                <a16:creationId xmlns="" xmlns:a16="http://schemas.microsoft.com/office/drawing/2014/main" id="{9D124A35-A450-4D5D-9EE2-711DE86C0CCA}"/>
              </a:ext>
            </a:extLst>
          </p:cNvPr>
          <p:cNvSpPr txBox="1">
            <a:spLocks/>
          </p:cNvSpPr>
          <p:nvPr/>
        </p:nvSpPr>
        <p:spPr>
          <a:xfrm>
            <a:off x="5492091" y="1080740"/>
            <a:ext cx="4826718" cy="494935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60000"/>
              </a:lnSpc>
              <a:buNone/>
            </a:pPr>
            <a:r>
              <a:rPr lang="ru-RU" dirty="0" smtClean="0"/>
              <a:t>Она состоит </a:t>
            </a:r>
            <a:r>
              <a:rPr lang="ru-RU" dirty="0"/>
              <a:t>в свою очередь из 3 фрагментов и адаптера для управления ими</a:t>
            </a:r>
            <a:r>
              <a:rPr lang="ru-RU" dirty="0" smtClean="0"/>
              <a:t>.</a:t>
            </a:r>
            <a:r>
              <a:rPr lang="en-US" dirty="0" smtClean="0"/>
              <a:t> </a:t>
            </a:r>
            <a:r>
              <a:rPr lang="ru-RU" dirty="0"/>
              <a:t>На 2 из 3 фрагментах расположены списки, которым необходимы адаптеры. Один из списков находится не на фрагменте, а на активности.</a:t>
            </a:r>
          </a:p>
          <a:p>
            <a:pPr marL="0" indent="0" algn="just">
              <a:lnSpc>
                <a:spcPct val="160000"/>
              </a:lnSpc>
              <a:buNone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404171434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29.05.2022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Структура</a:t>
            </a:r>
            <a:endParaRPr lang="ru-RU" dirty="0"/>
          </a:p>
        </p:txBody>
      </p:sp>
      <p:grpSp>
        <p:nvGrpSpPr>
          <p:cNvPr id="3" name="Группа 2"/>
          <p:cNvGrpSpPr/>
          <p:nvPr/>
        </p:nvGrpSpPr>
        <p:grpSpPr>
          <a:xfrm>
            <a:off x="2344877" y="1080739"/>
            <a:ext cx="2398864" cy="5063729"/>
            <a:chOff x="5849177" y="1115273"/>
            <a:chExt cx="2398864" cy="5063729"/>
          </a:xfrm>
        </p:grpSpPr>
        <p:pic>
          <p:nvPicPr>
            <p:cNvPr id="2" name="Рисунок 1"/>
            <p:cNvPicPr>
              <a:picLocks noChangeAspect="1"/>
            </p:cNvPicPr>
            <p:nvPr/>
          </p:nvPicPr>
          <p:blipFill rotWithShape="1">
            <a:blip r:embed="rId2"/>
            <a:srcRect l="47297" t="20420" r="32468" b="14835"/>
            <a:stretch/>
          </p:blipFill>
          <p:spPr>
            <a:xfrm>
              <a:off x="5849177" y="1861648"/>
              <a:ext cx="2398864" cy="431735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Подзаголовок 2">
              <a:extLst>
                <a:ext uri="{FF2B5EF4-FFF2-40B4-BE49-F238E27FC236}">
                  <a16:creationId xmlns="" xmlns:a16="http://schemas.microsoft.com/office/drawing/2014/main" id="{9D124A35-A450-4D5D-9EE2-711DE86C0CCA}"/>
                </a:ext>
              </a:extLst>
            </p:cNvPr>
            <p:cNvSpPr txBox="1">
              <a:spLocks/>
            </p:cNvSpPr>
            <p:nvPr/>
          </p:nvSpPr>
          <p:spPr>
            <a:xfrm>
              <a:off x="5849177" y="1115273"/>
              <a:ext cx="2398864" cy="780907"/>
            </a:xfrm>
            <a:prstGeom prst="rect">
              <a:avLst/>
            </a:prstGeom>
          </p:spPr>
          <p:txBody>
            <a:bodyPr>
              <a:normAutofit fontScale="925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lnSpc>
                  <a:spcPct val="160000"/>
                </a:lnSpc>
                <a:buNone/>
              </a:pPr>
              <a:r>
                <a:rPr lang="en-US" dirty="0" err="1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NewsFragment</a:t>
              </a:r>
              <a:endParaRPr lang="ru-RU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6" name="Группа 5"/>
          <p:cNvGrpSpPr/>
          <p:nvPr/>
        </p:nvGrpSpPr>
        <p:grpSpPr>
          <a:xfrm>
            <a:off x="6365524" y="1080739"/>
            <a:ext cx="2410058" cy="5063731"/>
            <a:chOff x="4687331" y="1080739"/>
            <a:chExt cx="2410058" cy="5063731"/>
          </a:xfrm>
        </p:grpSpPr>
        <p:pic>
          <p:nvPicPr>
            <p:cNvPr id="4" name="Рисунок 3"/>
            <p:cNvPicPr>
              <a:picLocks noChangeAspect="1"/>
            </p:cNvPicPr>
            <p:nvPr/>
          </p:nvPicPr>
          <p:blipFill rotWithShape="1">
            <a:blip r:embed="rId3"/>
            <a:srcRect l="47230" t="20540" r="32365" b="14474"/>
            <a:stretch/>
          </p:blipFill>
          <p:spPr>
            <a:xfrm>
              <a:off x="4687331" y="1827116"/>
              <a:ext cx="2410058" cy="431735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4" name="Подзаголовок 2">
              <a:extLst>
                <a:ext uri="{FF2B5EF4-FFF2-40B4-BE49-F238E27FC236}">
                  <a16:creationId xmlns="" xmlns:a16="http://schemas.microsoft.com/office/drawing/2014/main" id="{9D124A35-A450-4D5D-9EE2-711DE86C0CCA}"/>
                </a:ext>
              </a:extLst>
            </p:cNvPr>
            <p:cNvSpPr txBox="1">
              <a:spLocks/>
            </p:cNvSpPr>
            <p:nvPr/>
          </p:nvSpPr>
          <p:spPr>
            <a:xfrm>
              <a:off x="4687331" y="1080739"/>
              <a:ext cx="2410058" cy="78090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lnSpc>
                  <a:spcPct val="160000"/>
                </a:lnSpc>
                <a:buNone/>
              </a:pPr>
              <a:r>
                <a:rPr lang="en-US" dirty="0" err="1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NewsAdapter</a:t>
              </a:r>
              <a:endParaRPr lang="ru-RU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5085185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385</Words>
  <Application>Microsoft Office PowerPoint</Application>
  <PresentationFormat>Широкоэкранный</PresentationFormat>
  <Paragraphs>98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24</vt:i4>
      </vt:variant>
    </vt:vector>
  </HeadingPairs>
  <TitlesOfParts>
    <vt:vector size="31" baseType="lpstr">
      <vt:lpstr>SamsungOne 800C</vt:lpstr>
      <vt:lpstr>Calibri</vt:lpstr>
      <vt:lpstr>Arial</vt:lpstr>
      <vt:lpstr>SamsungOne 450C</vt:lpstr>
      <vt:lpstr>Samsung IT School White</vt:lpstr>
      <vt:lpstr>Samsung IT School En</vt:lpstr>
      <vt:lpstr>Samsung IT School White En</vt:lpstr>
      <vt:lpstr>Презентация PowerPoint</vt:lpstr>
      <vt:lpstr>EcoTravel</vt:lpstr>
      <vt:lpstr>Основная информация</vt:lpstr>
      <vt:lpstr>Демонстрация работы приложения</vt:lpstr>
      <vt:lpstr>Структура</vt:lpstr>
      <vt:lpstr>Структура</vt:lpstr>
      <vt:lpstr>Структура</vt:lpstr>
      <vt:lpstr>Структура</vt:lpstr>
      <vt:lpstr>Структура</vt:lpstr>
      <vt:lpstr>Структура</vt:lpstr>
      <vt:lpstr>Структура</vt:lpstr>
      <vt:lpstr>Структура</vt:lpstr>
      <vt:lpstr>Структура</vt:lpstr>
      <vt:lpstr>Структура</vt:lpstr>
      <vt:lpstr>Структура</vt:lpstr>
      <vt:lpstr>Структура</vt:lpstr>
      <vt:lpstr>Структура</vt:lpstr>
      <vt:lpstr>Структура</vt:lpstr>
      <vt:lpstr>Структура</vt:lpstr>
      <vt:lpstr>Принцип работы</vt:lpstr>
      <vt:lpstr>Основные классы</vt:lpstr>
      <vt:lpstr>Основные классы</vt:lpstr>
      <vt:lpstr>Перспективы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Витари Марант</cp:lastModifiedBy>
  <cp:revision>56</cp:revision>
  <dcterms:created xsi:type="dcterms:W3CDTF">2020-05-25T08:37:09Z</dcterms:created>
  <dcterms:modified xsi:type="dcterms:W3CDTF">2022-05-29T15:43:16Z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